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5" r:id="rId2"/>
    <p:sldId id="282" r:id="rId3"/>
    <p:sldId id="257" r:id="rId4"/>
    <p:sldId id="266" r:id="rId5"/>
    <p:sldId id="258" r:id="rId6"/>
    <p:sldId id="261" r:id="rId7"/>
    <p:sldId id="263" r:id="rId8"/>
    <p:sldId id="259" r:id="rId9"/>
    <p:sldId id="260" r:id="rId10"/>
    <p:sldId id="264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80" r:id="rId20"/>
    <p:sldId id="281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A449A-78DD-4ADF-B204-5EE1989F95C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888EF-4BA6-43F3-AD10-E1F140AB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7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Компрессор обеспечивает подачу воздуха, требуемого количества и давления. Узел подготовки воздуха</a:t>
            </a:r>
          </a:p>
          <a:p>
            <a:r>
              <a:rPr lang="ru-RU" dirty="0" smtClean="0"/>
              <a:t>обеспечивает регулировку давления, подачу воздуха и</a:t>
            </a:r>
          </a:p>
          <a:p>
            <a:r>
              <a:rPr lang="ru-RU" dirty="0" smtClean="0"/>
              <a:t>смазки в </a:t>
            </a:r>
            <a:r>
              <a:rPr lang="ru-RU" dirty="0" err="1" smtClean="0"/>
              <a:t>пневмоцилиндры</a:t>
            </a:r>
            <a:r>
              <a:rPr lang="ru-RU" dirty="0" smtClean="0"/>
              <a:t>. В манипуляторе на каждое</a:t>
            </a:r>
          </a:p>
          <a:p>
            <a:r>
              <a:rPr lang="ru-RU" dirty="0" smtClean="0"/>
              <a:t>движение установлен электропневматический клапан с</a:t>
            </a:r>
          </a:p>
          <a:p>
            <a:r>
              <a:rPr lang="ru-RU" dirty="0" smtClean="0"/>
              <a:t>дросселем для изменения скорости движения.</a:t>
            </a:r>
          </a:p>
          <a:p>
            <a:r>
              <a:rPr lang="ru-RU" dirty="0" smtClean="0"/>
              <a:t>Конструктивная схема манипулятора промышленного робота МП-9С показана на рисунке 2.</a:t>
            </a:r>
          </a:p>
          <a:p>
            <a:r>
              <a:rPr lang="ru-RU" dirty="0" smtClean="0"/>
              <a:t>Механизм подъема и опускания руки манипулятора</a:t>
            </a:r>
          </a:p>
          <a:p>
            <a:r>
              <a:rPr lang="ru-RU" dirty="0" smtClean="0"/>
              <a:t>состоит из корпуса 26 и штока 25, который перемещается</a:t>
            </a:r>
          </a:p>
          <a:p>
            <a:r>
              <a:rPr lang="ru-RU" dirty="0" smtClean="0"/>
              <a:t>в неподвижном корпусе. Полости </a:t>
            </a:r>
            <a:r>
              <a:rPr lang="ru-RU" dirty="0" err="1" smtClean="0"/>
              <a:t>пневмоцилиндра</a:t>
            </a:r>
            <a:r>
              <a:rPr lang="ru-RU" dirty="0" smtClean="0"/>
              <a:t> герметизируются прокладками и манжетами. Внутри штока</a:t>
            </a:r>
          </a:p>
          <a:p>
            <a:r>
              <a:rPr lang="ru-RU" dirty="0" smtClean="0"/>
              <a:t>на подшипниках 27 установлен вал 23 механизма поворота. На нижней части штока установлен </a:t>
            </a:r>
            <a:r>
              <a:rPr lang="ru-RU" dirty="0" err="1" smtClean="0"/>
              <a:t>хмеханизм</a:t>
            </a:r>
            <a:r>
              <a:rPr lang="ru-RU" dirty="0" smtClean="0"/>
              <a:t> поворота руки, который представляет собой </a:t>
            </a:r>
            <a:r>
              <a:rPr lang="ru-RU" dirty="0" err="1" smtClean="0"/>
              <a:t>пневмошток</a:t>
            </a:r>
            <a:r>
              <a:rPr lang="ru-RU" dirty="0" smtClean="0"/>
              <a:t> с рейкой, входящей в зацепление с шестерней 29, закрепленной на вале (</a:t>
            </a:r>
            <a:r>
              <a:rPr lang="ru-RU" dirty="0" err="1" smtClean="0"/>
              <a:t>пневмошток</a:t>
            </a:r>
            <a:r>
              <a:rPr lang="ru-RU" dirty="0" smtClean="0"/>
              <a:t> с рейкой на рис. 2 не показаны).</a:t>
            </a:r>
          </a:p>
          <a:p>
            <a:r>
              <a:rPr lang="ru-RU" dirty="0" smtClean="0"/>
              <a:t>Перемещение штока ограничивается упорами, которые</a:t>
            </a:r>
          </a:p>
          <a:p>
            <a:r>
              <a:rPr lang="ru-RU" dirty="0" smtClean="0"/>
              <a:t>перемещаются и фиксируются на стойке 24. Упоры 28 и</a:t>
            </a:r>
          </a:p>
          <a:p>
            <a:r>
              <a:rPr lang="ru-RU" dirty="0" smtClean="0"/>
              <a:t>19 основные, упор 9-вспомогательный, и предназначен</a:t>
            </a:r>
          </a:p>
          <a:p>
            <a:r>
              <a:rPr lang="ru-RU" dirty="0" smtClean="0"/>
              <a:t>для облегчения настройки нижнего основного упора. На</a:t>
            </a:r>
          </a:p>
          <a:p>
            <a:r>
              <a:rPr lang="ru-RU" dirty="0" smtClean="0"/>
              <a:t>основных упорах установлены контактные электромагниты (</a:t>
            </a:r>
            <a:r>
              <a:rPr lang="ru-RU" dirty="0" err="1" smtClean="0"/>
              <a:t>КЭМы</a:t>
            </a:r>
            <a:r>
              <a:rPr lang="ru-RU" dirty="0" smtClean="0"/>
              <a:t>) 11 и 18, а на кронштейне 14, жестко связанном со штоком постоянные магниты 13.</a:t>
            </a:r>
          </a:p>
          <a:p>
            <a:r>
              <a:rPr lang="ru-RU" dirty="0" smtClean="0"/>
              <a:t>Поворот руки манипулятора ограничивается упорами, установленными на муфте 22. Муфта жестко соединена с валом 23 и корпусом руки манипулятора. На муфте установлены два основных упора 15 и два регулировочных упора 16. упор 16 условно повернут в плоскость чертежа. При повороте руки манипулятора упоры доходят до выступа</a:t>
            </a:r>
          </a:p>
          <a:p>
            <a:r>
              <a:rPr lang="ru-RU" dirty="0" smtClean="0"/>
              <a:t>амортизатора и дожимают его до упора.</a:t>
            </a:r>
          </a:p>
          <a:p>
            <a:r>
              <a:rPr lang="ru-RU" dirty="0" smtClean="0"/>
              <a:t>Рука манипулятора предназначена для выдвижения</a:t>
            </a:r>
          </a:p>
          <a:p>
            <a:r>
              <a:rPr lang="ru-RU" dirty="0" smtClean="0"/>
              <a:t>захвата в рабочую зону и состоит из корпуса 21, штока</a:t>
            </a:r>
          </a:p>
          <a:p>
            <a:r>
              <a:rPr lang="ru-RU" dirty="0" smtClean="0"/>
              <a:t>20, основных упоров 2 и 7, регулировочных упоров 1 и 8,</a:t>
            </a:r>
          </a:p>
          <a:p>
            <a:r>
              <a:rPr lang="ru-RU" dirty="0" smtClean="0"/>
              <a:t>направляющей 3 и амортизатора 4. Полости штоков уплотнены прокладками и манжетами. Направляющая 3</a:t>
            </a:r>
          </a:p>
          <a:p>
            <a:r>
              <a:rPr lang="ru-RU" dirty="0" smtClean="0"/>
              <a:t>служит ограничителем штока, и, следовательно, захвата</a:t>
            </a:r>
          </a:p>
          <a:p>
            <a:r>
              <a:rPr lang="ru-RU" dirty="0" smtClean="0"/>
              <a:t>от поворота. Корпус закрыт крышкой, под которой находятся </a:t>
            </a:r>
            <a:r>
              <a:rPr lang="ru-RU" dirty="0" err="1" smtClean="0"/>
              <a:t>КЭМы</a:t>
            </a:r>
            <a:r>
              <a:rPr lang="ru-RU" dirty="0" smtClean="0"/>
              <a:t> 5. Постоянные магниты 6 установлены на</a:t>
            </a:r>
          </a:p>
          <a:p>
            <a:r>
              <a:rPr lang="ru-RU" dirty="0" smtClean="0"/>
              <a:t>основных упорах. При перемещении штока упор находит</a:t>
            </a:r>
          </a:p>
          <a:p>
            <a:r>
              <a:rPr lang="ru-RU" dirty="0" smtClean="0"/>
              <a:t>на амортизатор и вдавливает шток амортизатора до упора. Одновременно магнит подходит к </a:t>
            </a:r>
            <a:r>
              <a:rPr lang="ru-RU" dirty="0" err="1" smtClean="0"/>
              <a:t>КЭМу</a:t>
            </a:r>
            <a:r>
              <a:rPr lang="ru-RU" dirty="0" smtClean="0"/>
              <a:t>, последний</a:t>
            </a:r>
          </a:p>
          <a:p>
            <a:r>
              <a:rPr lang="ru-RU" dirty="0" smtClean="0"/>
              <a:t>срабатывает и выдает сигнал о выполнении команды.</a:t>
            </a:r>
          </a:p>
          <a:p>
            <a:r>
              <a:rPr lang="ru-RU" dirty="0" smtClean="0"/>
              <a:t>Захват руки робота предназначен для взятия, переноса и установки детали. В корпусе захвата перемещается поршень, воздух подается через шток 20. Под действием поршня рычаги захвата сжимаются, обратный ход</a:t>
            </a:r>
          </a:p>
          <a:p>
            <a:r>
              <a:rPr lang="ru-RU" dirty="0" smtClean="0"/>
              <a:t>обеспечивается возвратной пружиной. На захвате установлен микропереключатель, который срабатывает при</a:t>
            </a:r>
          </a:p>
          <a:p>
            <a:r>
              <a:rPr lang="ru-RU" dirty="0" smtClean="0"/>
              <a:t>отсутствии детали в губках захвата.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888EF-4BA6-43F3-AD10-E1F140AB603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2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66B5-D8CC-476E-ABEE-ACCC20415143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E022-9401-4DFD-8744-652E6C64153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56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66B5-D8CC-476E-ABEE-ACCC20415143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E022-9401-4DFD-8744-652E6C64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2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66B5-D8CC-476E-ABEE-ACCC20415143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E022-9401-4DFD-8744-652E6C64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9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66B5-D8CC-476E-ABEE-ACCC20415143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E022-9401-4DFD-8744-652E6C64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1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66B5-D8CC-476E-ABEE-ACCC20415143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E022-9401-4DFD-8744-652E6C64153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72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66B5-D8CC-476E-ABEE-ACCC20415143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E022-9401-4DFD-8744-652E6C64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15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66B5-D8CC-476E-ABEE-ACCC20415143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E022-9401-4DFD-8744-652E6C64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75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66B5-D8CC-476E-ABEE-ACCC20415143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E022-9401-4DFD-8744-652E6C64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0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66B5-D8CC-476E-ABEE-ACCC20415143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E022-9401-4DFD-8744-652E6C64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1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8066B5-D8CC-476E-ABEE-ACCC20415143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8FE022-9401-4DFD-8744-652E6C64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52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66B5-D8CC-476E-ABEE-ACCC20415143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E022-9401-4DFD-8744-652E6C64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0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8066B5-D8CC-476E-ABEE-ACCC20415143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08FE022-9401-4DFD-8744-652E6C64153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91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85241" y="2377239"/>
            <a:ext cx="7766936" cy="16463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Промышленные роботы </a:t>
            </a:r>
          </a:p>
          <a:p>
            <a:pPr algn="ctr"/>
            <a:r>
              <a:rPr lang="ru-RU" dirty="0" smtClean="0"/>
              <a:t>СССР (1980-1989 </a:t>
            </a:r>
            <a:r>
              <a:rPr lang="ru-RU" dirty="0" err="1" smtClean="0"/>
              <a:t>г.г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26417" y="130031"/>
            <a:ext cx="6051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Казахский национальный университет им. аль-</a:t>
            </a:r>
            <a:r>
              <a:rPr lang="ru-RU" dirty="0" err="1"/>
              <a:t>Фараби</a:t>
            </a:r>
            <a:endParaRPr lang="ru-RU" dirty="0"/>
          </a:p>
          <a:p>
            <a:pPr algn="ctr"/>
            <a:r>
              <a:rPr lang="ru-RU" dirty="0" smtClean="0"/>
              <a:t>Механико-математический факультет</a:t>
            </a:r>
          </a:p>
          <a:p>
            <a:pPr algn="ctr"/>
            <a:r>
              <a:rPr lang="ru-RU" dirty="0" smtClean="0"/>
              <a:t> кафедра </a:t>
            </a:r>
            <a:r>
              <a:rPr lang="ru-RU" dirty="0"/>
              <a:t>М</a:t>
            </a:r>
            <a:r>
              <a:rPr lang="ru-RU" dirty="0" smtClean="0"/>
              <a:t>еханики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96999" y="4673547"/>
            <a:ext cx="762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Научный руководитель: Доцент кафедры Механики</a:t>
            </a:r>
            <a:r>
              <a:rPr lang="ru-RU" dirty="0"/>
              <a:t> к.т.н.</a:t>
            </a:r>
            <a:r>
              <a:rPr lang="ru-RU" dirty="0" smtClean="0"/>
              <a:t> Ким </a:t>
            </a:r>
            <a:r>
              <a:rPr lang="ru-RU" dirty="0"/>
              <a:t>А.В.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1691" y="6429069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Алматы - 2019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96998" y="5042879"/>
            <a:ext cx="796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Подготовил: Магистрант 2019 г. Робототехнические системы Толекбаев Арын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2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91" y="228600"/>
            <a:ext cx="9844031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94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25378"/>
          </a:xfrm>
        </p:spPr>
        <p:txBody>
          <a:bodyPr/>
          <a:lstStyle/>
          <a:p>
            <a:r>
              <a:rPr lang="ru-RU" dirty="0"/>
              <a:t>Промышленный робот «БРИГ 10Б-МК»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0549" y="1011981"/>
            <a:ext cx="7543800" cy="56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7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Робот «Бриг-10«. М., </a:t>
            </a:r>
            <a:r>
              <a:rPr lang="ru-RU" dirty="0" err="1"/>
              <a:t>НИИМаш</a:t>
            </a:r>
            <a:r>
              <a:rPr lang="ru-RU" dirty="0"/>
              <a:t>, </a:t>
            </a:r>
            <a:r>
              <a:rPr lang="ru-RU" dirty="0" smtClean="0"/>
              <a:t>1981. </a:t>
            </a:r>
            <a:r>
              <a:rPr lang="ru-RU" dirty="0"/>
              <a:t>Транспортно-загрузочные устройства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1</a:t>
            </a:r>
            <a:r>
              <a:rPr lang="ru-RU" dirty="0"/>
              <a:t>. ПРОМЫШЛЕННЫЙ РОБОТ, содержащий основание с установленными на нем приводами подъема, горизонтального перемещения и поворота руки, причем на торцовых поверхностях руки закреплены схваты, и систему управления, отличающийся тем, что, с целью расширения технологических возможностей за счет увеличения количества точек позиционирования и улучшения динамических характеристик, он снабжен передачей с гибкой связью и крестообразным рычагом, одним плечом шарнирно установленным на корпусе, при этом привод поворота руки выполнен в виде двух демпферов, моментного пневмодвигателя, на корпусе которого закреплены эти демпферы и выполнены кольцевые проточки, и регулируемых выдвижных и жестких упоров, расположенных в кольцевых проточках корпуса моментного пневмодвигателя, причем одно плечо крестообразного рычага установлено с возможностью взаимодействия с регулируемыми выдвижными упорами привода поворота, а </a:t>
            </a:r>
            <a:r>
              <a:rPr lang="ru-RU" dirty="0" err="1"/>
              <a:t>друмя</a:t>
            </a:r>
            <a:r>
              <a:rPr lang="ru-RU" dirty="0"/>
              <a:t> </a:t>
            </a:r>
            <a:r>
              <a:rPr lang="ru-RU" dirty="0" err="1"/>
              <a:t>другимивЂ</a:t>
            </a:r>
            <a:r>
              <a:rPr lang="ru-RU" dirty="0"/>
              <a:t>” поочередного взаимодействия с демпферами, при этом привод горизонтального перемещения руки выполнен в виде установленных . по обе стороны от нее двух блоков </a:t>
            </a:r>
            <a:r>
              <a:rPr lang="ru-RU" dirty="0" err="1"/>
              <a:t>пневмоцилиндров</a:t>
            </a:r>
            <a:r>
              <a:rPr lang="ru-RU" dirty="0"/>
              <a:t>, </a:t>
            </a:r>
            <a:r>
              <a:rPr lang="ru-RU" dirty="0" err="1"/>
              <a:t>кинематически</a:t>
            </a:r>
            <a:r>
              <a:rPr lang="ru-RU" dirty="0"/>
              <a:t> связанных с рукой передачей с гибкой связью, звездочки которой смонтированы на штоках </a:t>
            </a:r>
            <a:r>
              <a:rPr lang="ru-RU" dirty="0" err="1"/>
              <a:t>пневмоцилиндров</a:t>
            </a:r>
            <a:r>
              <a:rPr lang="ru-RU" dirty="0"/>
              <a:t> привода горизонтального перемещения, а гибкие элементы этой же передачи закреплены одними концами на руке, а другими </a:t>
            </a:r>
            <a:r>
              <a:rPr lang="ru-RU" dirty="0" err="1"/>
              <a:t>вЂ</a:t>
            </a:r>
            <a:r>
              <a:rPr lang="ru-RU" dirty="0"/>
              <a:t>” на корпусе привода поворота, а привод подъема выполнен в виде вертикально спаренных </a:t>
            </a:r>
            <a:r>
              <a:rPr lang="ru-RU" dirty="0" err="1"/>
              <a:t>пневмоцилиндров</a:t>
            </a:r>
            <a:r>
              <a:rPr lang="ru-RU" dirty="0"/>
              <a:t> и демпферов, установленных на их корпусах, причем приводы подъема и поворота расположены по одной оси.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21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9789" y="170679"/>
            <a:ext cx="7244080" cy="595716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70679"/>
            <a:ext cx="4051802" cy="4663439"/>
          </a:xfrm>
        </p:spPr>
        <p:txBody>
          <a:bodyPr>
            <a:noAutofit/>
          </a:bodyPr>
          <a:lstStyle/>
          <a:p>
            <a:r>
              <a:rPr lang="ru-RU" sz="2800" dirty="0"/>
              <a:t>Промышленный робот «БРИГ 10Б-МК» предназначен </a:t>
            </a:r>
            <a:r>
              <a:rPr lang="ru-RU" sz="2800" dirty="0" smtClean="0"/>
              <a:t>для автоматизации </a:t>
            </a:r>
            <a:r>
              <a:rPr lang="ru-RU" sz="2800" dirty="0"/>
              <a:t>и механизации вспомогательных </a:t>
            </a:r>
            <a:r>
              <a:rPr lang="ru-RU" sz="2800" dirty="0" smtClean="0"/>
              <a:t>технологических операций</a:t>
            </a:r>
            <a:r>
              <a:rPr lang="ru-RU" sz="2800" dirty="0"/>
              <a:t>: погрузки, выгрузки, установки, снятия деталей и </a:t>
            </a:r>
            <a:r>
              <a:rPr lang="ru-RU" sz="2800" dirty="0" smtClean="0"/>
              <a:t>заготовок </a:t>
            </a:r>
            <a:r>
              <a:rPr lang="ru-RU" sz="2800" dirty="0"/>
              <a:t>с обслуживаемого технологического оборудования при </a:t>
            </a:r>
            <a:r>
              <a:rPr lang="ru-RU" sz="2800" dirty="0" smtClean="0"/>
              <a:t>механической </a:t>
            </a:r>
            <a:r>
              <a:rPr lang="ru-RU" sz="2800" dirty="0"/>
              <a:t>обработке, прессовании и т.д.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45074" y="6369069"/>
            <a:ext cx="471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Рис</a:t>
            </a:r>
            <a:r>
              <a:rPr lang="ru-RU" dirty="0" smtClean="0"/>
              <a:t>.1 - </a:t>
            </a:r>
            <a:r>
              <a:rPr lang="ru-RU" dirty="0"/>
              <a:t>Промышленный робот «БРИГ </a:t>
            </a:r>
            <a:r>
              <a:rPr lang="ru-RU" dirty="0" smtClean="0"/>
              <a:t>10Б</a:t>
            </a:r>
            <a:r>
              <a:rPr lang="ru-RU" dirty="0"/>
              <a:t> »</a:t>
            </a:r>
          </a:p>
        </p:txBody>
      </p:sp>
    </p:spTree>
    <p:extLst>
      <p:ext uri="{BB962C8B-B14F-4D97-AF65-F5344CB8AC3E}">
        <p14:creationId xmlns:p14="http://schemas.microsoft.com/office/powerpoint/2010/main" val="123923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001" y="320041"/>
            <a:ext cx="7746759" cy="57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4440" y="320040"/>
            <a:ext cx="11955780" cy="62179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ОСНОВНЫЕ ТЕХНИЧЕСКИЕ ХАРАКТЕРИСТИКИ РОБОТА</a:t>
            </a:r>
          </a:p>
          <a:p>
            <a:r>
              <a:rPr lang="ru-RU" dirty="0" smtClean="0"/>
              <a:t>Грузоподъемность</a:t>
            </a:r>
            <a:r>
              <a:rPr lang="ru-RU" dirty="0"/>
              <a:t>, кг …………………………………………………….. 3</a:t>
            </a:r>
          </a:p>
          <a:p>
            <a:r>
              <a:rPr lang="ru-RU" dirty="0"/>
              <a:t>Число степеней подвижности (без захвата)……………………… 5</a:t>
            </a:r>
          </a:p>
          <a:p>
            <a:r>
              <a:rPr lang="ru-RU" dirty="0"/>
              <a:t>Число точек останова: при повороте руки ……………….....…. 3</a:t>
            </a:r>
          </a:p>
          <a:p>
            <a:r>
              <a:rPr lang="ru-RU" dirty="0"/>
              <a:t>при остальных перемещения ………………………..…………………2</a:t>
            </a:r>
          </a:p>
          <a:p>
            <a:r>
              <a:rPr lang="ru-RU" dirty="0"/>
              <a:t>Количество рук (захватов) на руку ……………………….…….. 1/1</a:t>
            </a:r>
          </a:p>
          <a:p>
            <a:r>
              <a:rPr lang="ru-RU" dirty="0"/>
              <a:t>Тип привода ……………………………………………. пневматический</a:t>
            </a:r>
          </a:p>
          <a:p>
            <a:r>
              <a:rPr lang="ru-RU" dirty="0"/>
              <a:t>Система управления ………….……………….. цикловая (УЦМ-30)</a:t>
            </a:r>
          </a:p>
          <a:p>
            <a:r>
              <a:rPr lang="ru-RU" dirty="0"/>
              <a:t>Количество программируемых координат ………………………. 5</a:t>
            </a:r>
          </a:p>
          <a:p>
            <a:r>
              <a:rPr lang="ru-RU" dirty="0"/>
              <a:t>Точность позиционирования, мм ……………………………... ± 0.3</a:t>
            </a:r>
          </a:p>
          <a:p>
            <a:r>
              <a:rPr lang="ru-RU" dirty="0"/>
              <a:t>Линейные перемещения, мм :</a:t>
            </a:r>
          </a:p>
          <a:p>
            <a:r>
              <a:rPr lang="ru-RU" dirty="0"/>
              <a:t>по оси Z …………………………………………………………… 0 – 100</a:t>
            </a:r>
          </a:p>
          <a:p>
            <a:r>
              <a:rPr lang="ru-RU" dirty="0"/>
              <a:t>по оси X ……………………………………………………..… 510 – 600</a:t>
            </a:r>
          </a:p>
          <a:p>
            <a:r>
              <a:rPr lang="ru-RU" dirty="0"/>
              <a:t>по оси Y……………………………………................………... 0 - 70</a:t>
            </a:r>
          </a:p>
          <a:p>
            <a:r>
              <a:rPr lang="ru-RU" dirty="0"/>
              <a:t>Угловые перемещения, °</a:t>
            </a:r>
          </a:p>
          <a:p>
            <a:r>
              <a:rPr lang="ru-RU" dirty="0"/>
              <a:t>φ ……….…………………………………………………..…...….. 0 – 210</a:t>
            </a:r>
          </a:p>
          <a:p>
            <a:r>
              <a:rPr lang="ru-RU" dirty="0"/>
              <a:t>α …………………………………………………………………...… 90, 180</a:t>
            </a:r>
          </a:p>
          <a:p>
            <a:r>
              <a:rPr lang="ru-RU" dirty="0"/>
              <a:t>Масса, кг …………………………………………………..……………….. 300</a:t>
            </a:r>
          </a:p>
        </p:txBody>
      </p:sp>
    </p:spTree>
    <p:extLst>
      <p:ext uri="{BB962C8B-B14F-4D97-AF65-F5344CB8AC3E}">
        <p14:creationId xmlns:p14="http://schemas.microsoft.com/office/powerpoint/2010/main" val="1830407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90" y="1120140"/>
            <a:ext cx="9835111" cy="4366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3" y="5732060"/>
            <a:ext cx="457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Рис.3 – Размеры промышленного робота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485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060" y="128594"/>
            <a:ext cx="6528065" cy="6470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4" y="6414095"/>
            <a:ext cx="396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Рис.4 – Рабочая зона манипулятора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497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448" y="749945"/>
            <a:ext cx="3931920" cy="7086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Промышленный Робот «Циклон-3Б»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2501" y="43363"/>
            <a:ext cx="6137151" cy="613715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9839" y="1745205"/>
            <a:ext cx="3931920" cy="49149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Робот имеет относительно широкие технические возможности, которые определяют его область применения.  Являясь по-своему основному назначению средством для автоматизации процессов листовой штамповки в условиях мелкосерийного и, частично, серийного производства, он с успехом применяется для автоматизации технологических позиций других видов производств на операциях загрузки и разгрузки, </a:t>
            </a:r>
            <a:r>
              <a:rPr lang="ru-RU" sz="1800" dirty="0" err="1" smtClean="0"/>
              <a:t>межстаночного</a:t>
            </a:r>
            <a:r>
              <a:rPr lang="ru-RU" sz="1800" dirty="0" smtClean="0"/>
              <a:t> транспортирования и межоперационного складирования в механических, заготовительных и других цехах.</a:t>
            </a: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5350520" y="6164944"/>
            <a:ext cx="5959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Рис.1 - Промышленный </a:t>
            </a:r>
            <a:r>
              <a:rPr lang="ru-RU" dirty="0"/>
              <a:t>Робот «Циклон-3Б</a:t>
            </a:r>
            <a:r>
              <a:rPr lang="ru-RU" dirty="0" smtClean="0"/>
              <a:t>» с устройством </a:t>
            </a:r>
          </a:p>
          <a:p>
            <a:pPr algn="ctr"/>
            <a:r>
              <a:rPr lang="ru-RU" dirty="0" smtClean="0"/>
              <a:t>программного управления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464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738" y="476674"/>
            <a:ext cx="5528377" cy="6381326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04717" y="0"/>
            <a:ext cx="11987283" cy="4351337"/>
          </a:xfrm>
        </p:spPr>
        <p:txBody>
          <a:bodyPr/>
          <a:lstStyle/>
          <a:p>
            <a:pPr algn="ctr"/>
            <a:r>
              <a:rPr lang="ru-RU" dirty="0" smtClean="0"/>
              <a:t>Технические характеристики </a:t>
            </a:r>
            <a:r>
              <a:rPr lang="ru-RU" dirty="0"/>
              <a:t>промышленного робота модели «ЦИКЛОН–3Б»</a:t>
            </a:r>
          </a:p>
        </p:txBody>
      </p:sp>
    </p:spTree>
    <p:extLst>
      <p:ext uri="{BB962C8B-B14F-4D97-AF65-F5344CB8AC3E}">
        <p14:creationId xmlns:p14="http://schemas.microsoft.com/office/powerpoint/2010/main" val="295012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/>
              <a:t>В СССР первые промышленные роботы появились в 1971 году; они были созданы под руководством профессора П. Н. Белянина (робот УМ-1) и лауреата Государственной премии СССР Б. Н. </a:t>
            </a:r>
            <a:r>
              <a:rPr lang="ru-RU" sz="2800" b="1" dirty="0" err="1"/>
              <a:t>Сурнина</a:t>
            </a:r>
            <a:r>
              <a:rPr lang="ru-RU" sz="2800" b="1" dirty="0"/>
              <a:t> (робот «Универсал-50»). В 1972—1975 годах был создан (усилиями различных научно-производственных организаций) уже целый спектр советских промышленных роботов (в том числе роботы серии «Универсал», ПР-5, «Бриг-10», ИЭС-690, МП-9С, ТУР-10 и другие)</a:t>
            </a:r>
          </a:p>
        </p:txBody>
      </p:sp>
    </p:spTree>
    <p:extLst>
      <p:ext uri="{BB962C8B-B14F-4D97-AF65-F5344CB8AC3E}">
        <p14:creationId xmlns:p14="http://schemas.microsoft.com/office/powerpoint/2010/main" val="1533549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5" y="914399"/>
            <a:ext cx="12173055" cy="46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37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938" y="0"/>
            <a:ext cx="6919073" cy="62204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17894" y="6309763"/>
            <a:ext cx="536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Рис.2 – Схема Промышленного робота</a:t>
            </a:r>
            <a:r>
              <a:rPr lang="ru-RU" dirty="0"/>
              <a:t> "Циклон–ЗБ"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275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6288" y="749507"/>
            <a:ext cx="7612057" cy="576047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28933"/>
            <a:ext cx="4096288" cy="5502671"/>
          </a:xfrm>
        </p:spPr>
        <p:txBody>
          <a:bodyPr>
            <a:normAutofit/>
          </a:bodyPr>
          <a:lstStyle/>
          <a:p>
            <a:r>
              <a:rPr lang="ru-RU" dirty="0"/>
              <a:t>Цикловые системы управления отличаются тем, что с их помощью может быть запрограммирована только последовательность работы исполнительных механизмов робота. Система управления циклового программного робота по сути обеспечивает включение и выключение в определенной последовательности привода различных звеньев робота и вспомогательных технологических устройств, работающих вместе с ним. Информация о величинах перемещения, координатах точек позиционирования задается обычно с помощью передвижных упоров, воздействующих на путевые переключатели.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34847" y="227775"/>
            <a:ext cx="6643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Система управления Промышленного Робота </a:t>
            </a:r>
            <a:r>
              <a:rPr lang="ru-RU" sz="2000" dirty="0"/>
              <a:t>«Циклон-3Б»</a:t>
            </a:r>
          </a:p>
        </p:txBody>
      </p:sp>
    </p:spTree>
    <p:extLst>
      <p:ext uri="{BB962C8B-B14F-4D97-AF65-F5344CB8AC3E}">
        <p14:creationId xmlns:p14="http://schemas.microsoft.com/office/powerpoint/2010/main" val="996748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10563160" cy="6296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5130" y="6296941"/>
            <a:ext cx="691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Рис.3 – Технические размеры Промышленного робота </a:t>
            </a:r>
            <a:r>
              <a:rPr lang="ru-RU" dirty="0"/>
              <a:t>"Циклон–ЗБ" </a:t>
            </a:r>
          </a:p>
        </p:txBody>
      </p:sp>
    </p:spTree>
    <p:extLst>
      <p:ext uri="{BB962C8B-B14F-4D97-AF65-F5344CB8AC3E}">
        <p14:creationId xmlns:p14="http://schemas.microsoft.com/office/powerpoint/2010/main" val="584311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1" y="1"/>
            <a:ext cx="8442960" cy="6413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2702" y="6413031"/>
            <a:ext cx="368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Рис.4 – Рабочая зона манипулятора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20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200400" cy="2286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Робот промышленный (автоматический манипулятор) МП-9С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9120" y="982980"/>
            <a:ext cx="7252506" cy="471849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200400" cy="4019204"/>
          </a:xfrm>
        </p:spPr>
        <p:txBody>
          <a:bodyPr>
            <a:normAutofit/>
          </a:bodyPr>
          <a:lstStyle/>
          <a:p>
            <a:r>
              <a:rPr lang="ru-RU" dirty="0"/>
              <a:t>Дата создания</a:t>
            </a:r>
          </a:p>
          <a:p>
            <a:r>
              <a:rPr lang="ru-RU" dirty="0"/>
              <a:t>1982 - 1982</a:t>
            </a:r>
          </a:p>
          <a:p>
            <a:r>
              <a:rPr lang="ru-RU" dirty="0"/>
              <a:t>Страна, Населенный пункт</a:t>
            </a:r>
          </a:p>
          <a:p>
            <a:r>
              <a:rPr lang="ru-RU" dirty="0"/>
              <a:t>СССР, Тольятти</a:t>
            </a:r>
          </a:p>
          <a:p>
            <a:r>
              <a:rPr lang="ru-RU" dirty="0"/>
              <a:t>Организация-изготовитель</a:t>
            </a:r>
          </a:p>
          <a:p>
            <a:r>
              <a:rPr lang="ru-RU" dirty="0"/>
              <a:t>Производство генераторов и стартеров Волжского автомобильного завода (ПГС ВАЗ); Центральный научно-исследовательский и опытно-конструкторский институт робототехники и кибернетики (ЦНИИРТК)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1371" y="-32683"/>
            <a:ext cx="23551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МП-9С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267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23812"/>
            <a:ext cx="828675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224" b="20224"/>
          <a:stretch>
            <a:fillRect/>
          </a:stretch>
        </p:blipFill>
        <p:spPr>
          <a:xfrm>
            <a:off x="0" y="0"/>
            <a:ext cx="12192000" cy="491508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0100" y="5097780"/>
            <a:ext cx="10881360" cy="1463040"/>
          </a:xfrm>
        </p:spPr>
        <p:txBody>
          <a:bodyPr>
            <a:normAutofit/>
          </a:bodyPr>
          <a:lstStyle/>
          <a:p>
            <a:r>
              <a:rPr lang="ru-RU" dirty="0"/>
              <a:t>Предназначен для обслуживания штамповочных прессов, а также для автоматизации других технологических процессов, где необходимо осуществить взятие, перенос и установку детали на технологическом оборудовании. Работает под управлением электронного циклового программного устройства ЭЦПУ–6030. Робот состоит из поворотной части, собственно манипулятора и металлического основания. Внутри основания расположен поворотный механизм, </a:t>
            </a:r>
            <a:r>
              <a:rPr lang="ru-RU" dirty="0" err="1"/>
              <a:t>электропневмоклапаны</a:t>
            </a:r>
            <a:r>
              <a:rPr lang="ru-RU" dirty="0"/>
              <a:t> и соединительная арматура. Боковые стороны основания имеют съемные дверцы, закрывающие доступ к механизму поворота. Поворотная часть робота, «рука», расположена над основанием и состоит из корпуса и выдвижной штанги, на которой укреплен механизм </a:t>
            </a:r>
            <a:r>
              <a:rPr lang="ru-RU" dirty="0" err="1"/>
              <a:t>схвата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4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0"/>
            <a:ext cx="5051108" cy="66434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87" y="296227"/>
            <a:ext cx="5093114" cy="463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220" y="0"/>
            <a:ext cx="8938260" cy="64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7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060" y="-3477"/>
            <a:ext cx="8663940" cy="68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140" y="0"/>
            <a:ext cx="5349240" cy="681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7487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</TotalTime>
  <Words>1244</Words>
  <Application>Microsoft Office PowerPoint</Application>
  <PresentationFormat>Широкоэкранный</PresentationFormat>
  <Paragraphs>84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Calibri</vt:lpstr>
      <vt:lpstr>Calibri Light</vt:lpstr>
      <vt:lpstr>Ретро</vt:lpstr>
      <vt:lpstr>Презентация PowerPoint</vt:lpstr>
      <vt:lpstr>Презентация PowerPoint</vt:lpstr>
      <vt:lpstr>Робот промышленный (автоматический манипулятор) МП-9С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Промышленный робот «БРИГ 10Б-МК»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Промышленный Робот «Циклон-3Б»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 МП-9С</dc:title>
  <dc:creator>Арын Толекбаев</dc:creator>
  <cp:lastModifiedBy>Арын Толекбаев</cp:lastModifiedBy>
  <cp:revision>8</cp:revision>
  <dcterms:created xsi:type="dcterms:W3CDTF">2019-09-27T21:50:33Z</dcterms:created>
  <dcterms:modified xsi:type="dcterms:W3CDTF">2019-12-14T06:40:50Z</dcterms:modified>
</cp:coreProperties>
</file>